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5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32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2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0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30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52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4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3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1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2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8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7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2EE3-3F5F-452B-87E5-CF022C2F89B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6C51-8701-41F6-A469-1D682FDF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4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431" y="2467379"/>
            <a:ext cx="8638025" cy="1373070"/>
          </a:xfrm>
        </p:spPr>
        <p:txBody>
          <a:bodyPr/>
          <a:lstStyle/>
          <a:p>
            <a:r>
              <a:rPr lang="en-US" sz="4800" dirty="0"/>
              <a:t>The Financial Planning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50" y="4394039"/>
            <a:ext cx="5681205" cy="1117687"/>
          </a:xfrm>
        </p:spPr>
        <p:txBody>
          <a:bodyPr/>
          <a:lstStyle/>
          <a:p>
            <a:pPr algn="l"/>
            <a:r>
              <a:rPr lang="en-US" dirty="0"/>
              <a:t>Everything you need to know regarding how we will assist you in achieving your financial goals.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399" y="2592133"/>
            <a:ext cx="2441575" cy="16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3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Client/Advisor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where we will set out the services we offer along with our skills and experiences, to ensure we can satisfy your needs. </a:t>
            </a:r>
          </a:p>
          <a:p>
            <a:pPr marL="0" indent="0">
              <a:buNone/>
            </a:pPr>
            <a:r>
              <a:rPr lang="en-US" dirty="0"/>
              <a:t>It is also your opportunity to ask us about anything you are unsure of – remember, we’re here to help you. </a:t>
            </a:r>
          </a:p>
          <a:p>
            <a:pPr marL="0" indent="0">
              <a:buNone/>
            </a:pPr>
            <a:r>
              <a:rPr lang="en-US" dirty="0"/>
              <a:t>If you decide to proceed, we will outline the scope of engagement, as well as define the responsibilities of each party.</a:t>
            </a:r>
          </a:p>
          <a:p>
            <a:pPr marL="0" indent="0">
              <a:buNone/>
            </a:pPr>
            <a:r>
              <a:rPr lang="en-US" dirty="0"/>
              <a:t>Additionally, we will discuss compensation as well as outline any potential conflicts of interests.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46" y="753228"/>
            <a:ext cx="1593230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5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Fact Finding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Here, we will begin to assess your financial situation as well as identify your short and long term goals. </a:t>
            </a:r>
          </a:p>
          <a:p>
            <a:pPr marL="0" indent="0">
              <a:buNone/>
            </a:pPr>
            <a:r>
              <a:rPr lang="en-US" dirty="0"/>
              <a:t>Working </a:t>
            </a:r>
            <a:r>
              <a:rPr lang="en-US"/>
              <a:t>through our fact </a:t>
            </a:r>
            <a:r>
              <a:rPr lang="en-US" dirty="0"/>
              <a:t>finding process, we will develop a deep understanding of your assets, liabilities, incomes, expenses, insurance coverage, as well as investment and tax strategies.</a:t>
            </a:r>
          </a:p>
          <a:p>
            <a:pPr marL="0" indent="0">
              <a:buNone/>
            </a:pPr>
            <a:r>
              <a:rPr lang="en-US" dirty="0"/>
              <a:t>Having a detailed understanding of your situation will allow us to carefully analyse your situation and provide exceptional quality, tailored advice.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46" y="753228"/>
            <a:ext cx="1593230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6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Analyse and 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next stage is for us to go and analyse all the information we have collected, to completely evaluate your financial position. </a:t>
            </a:r>
          </a:p>
          <a:p>
            <a:pPr marL="0" indent="0">
              <a:buNone/>
            </a:pPr>
            <a:r>
              <a:rPr lang="en-US" dirty="0"/>
              <a:t>From here, we will be able to recommend suitable strategies, products and services, designed to meet your individual goals.</a:t>
            </a:r>
          </a:p>
          <a:p>
            <a:pPr marL="0" indent="0">
              <a:buNone/>
            </a:pPr>
            <a:r>
              <a:rPr lang="en-US" dirty="0"/>
              <a:t>These recommendations will be explained in a Statement of Advice, along with Product Disclosure Statements of any specific financial recommendations.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46" y="753228"/>
            <a:ext cx="1593230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3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4 -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we have agreed on a specific plan and strategy, we will begin implementing it. </a:t>
            </a:r>
          </a:p>
          <a:p>
            <a:pPr marL="0" indent="0">
              <a:buNone/>
            </a:pPr>
            <a:r>
              <a:rPr lang="en-US" dirty="0"/>
              <a:t>This may involve opening an investment account, consolidating your superannuation, and applying for insurance.</a:t>
            </a:r>
          </a:p>
          <a:p>
            <a:pPr marL="0" indent="0">
              <a:buNone/>
            </a:pPr>
            <a:r>
              <a:rPr lang="en-US" dirty="0"/>
              <a:t>Where necessary, we will also work closely with other specialist professionals, such as your accountant and solicitor.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46" y="753228"/>
            <a:ext cx="1593230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2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 – Monitor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49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will continuously monitor your progress in achieving your goals.</a:t>
            </a:r>
          </a:p>
          <a:p>
            <a:pPr marL="0" indent="0">
              <a:buNone/>
            </a:pPr>
            <a:r>
              <a:rPr lang="en-US" dirty="0"/>
              <a:t>We will constantly be reviewing: </a:t>
            </a:r>
          </a:p>
          <a:p>
            <a:pPr marL="0" indent="0">
              <a:buNone/>
            </a:pPr>
            <a:r>
              <a:rPr lang="en-US" dirty="0"/>
              <a:t>	- The performance and suitability of your financial products</a:t>
            </a:r>
          </a:p>
          <a:p>
            <a:pPr marL="0" indent="0">
              <a:buNone/>
            </a:pPr>
            <a:r>
              <a:rPr lang="en-US" dirty="0"/>
              <a:t>	- Your changing financial position and attitude to risk</a:t>
            </a:r>
          </a:p>
          <a:p>
            <a:pPr marL="0" indent="0">
              <a:buNone/>
            </a:pPr>
            <a:r>
              <a:rPr lang="en-US" dirty="0"/>
              <a:t>	- The changing legislative environment and its impact on you</a:t>
            </a:r>
          </a:p>
          <a:p>
            <a:pPr marL="0" indent="0">
              <a:buNone/>
            </a:pPr>
            <a:r>
              <a:rPr lang="en-US" dirty="0"/>
              <a:t>	- The changing economic environment and its impact on you</a:t>
            </a:r>
          </a:p>
          <a:p>
            <a:pPr marL="0" indent="0">
              <a:buNone/>
            </a:pPr>
            <a:r>
              <a:rPr lang="en-US" dirty="0"/>
              <a:t>Establishing ongoing communication, as well as yearly reviews, will allow us to ensure consistently high quality, tailored advice, that adapts to your circumstances.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246" y="753228"/>
            <a:ext cx="1593230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204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1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FFFFFF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74</TotalTime>
  <Words>354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The Financial Planning Process</vt:lpstr>
      <vt:lpstr>Step 1 – Client/Advisor Relationship</vt:lpstr>
      <vt:lpstr>Step 2 – Fact Finding</vt:lpstr>
      <vt:lpstr>Step 3 – Analyse and Evaluate</vt:lpstr>
      <vt:lpstr>Step 4 - Implementation</vt:lpstr>
      <vt:lpstr>Step 5 – Monitor and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Planning Process</dc:title>
  <dc:creator>Robert Negri</dc:creator>
  <cp:lastModifiedBy>Robert Negri</cp:lastModifiedBy>
  <cp:revision>10</cp:revision>
  <cp:lastPrinted>2016-09-28T04:46:22Z</cp:lastPrinted>
  <dcterms:created xsi:type="dcterms:W3CDTF">2016-09-28T03:26:24Z</dcterms:created>
  <dcterms:modified xsi:type="dcterms:W3CDTF">2016-09-28T04:48:08Z</dcterms:modified>
</cp:coreProperties>
</file>